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14" r:id="rId3"/>
    <p:sldId id="391" r:id="rId4"/>
    <p:sldId id="424" r:id="rId5"/>
    <p:sldId id="426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5" r:id="rId14"/>
    <p:sldId id="422" r:id="rId15"/>
    <p:sldId id="42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E6605-6509-DF4A-8E3B-17EA188F6076}" type="doc">
      <dgm:prSet loTypeId="urn:microsoft.com/office/officeart/2005/8/layout/cycle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46076B5-037D-874B-9A5D-8169CB449F8B}">
      <dgm:prSet phldrT="[Text]"/>
      <dgm:spPr/>
      <dgm:t>
        <a:bodyPr/>
        <a:lstStyle/>
        <a:p>
          <a:r>
            <a:rPr lang="en-GB" dirty="0"/>
            <a:t>Propose a Challenge</a:t>
          </a:r>
        </a:p>
      </dgm:t>
    </dgm:pt>
    <dgm:pt modelId="{01B36989-CBDC-B74D-8FD6-840A2DA662CF}" type="parTrans" cxnId="{2A35E0DC-3786-344E-BCE9-E6C4BD0FBA7D}">
      <dgm:prSet/>
      <dgm:spPr/>
      <dgm:t>
        <a:bodyPr/>
        <a:lstStyle/>
        <a:p>
          <a:endParaRPr lang="en-GB"/>
        </a:p>
      </dgm:t>
    </dgm:pt>
    <dgm:pt modelId="{1859747B-C0C9-8F40-8DAC-C6B04FB92C78}" type="sibTrans" cxnId="{2A35E0DC-3786-344E-BCE9-E6C4BD0FBA7D}">
      <dgm:prSet/>
      <dgm:spPr/>
      <dgm:t>
        <a:bodyPr/>
        <a:lstStyle/>
        <a:p>
          <a:endParaRPr lang="en-GB"/>
        </a:p>
      </dgm:t>
    </dgm:pt>
    <dgm:pt modelId="{E8F67149-5E26-6248-AAFE-E743695FD345}">
      <dgm:prSet phldrT="[Text]"/>
      <dgm:spPr/>
      <dgm:t>
        <a:bodyPr/>
        <a:lstStyle/>
        <a:p>
          <a:r>
            <a:rPr lang="en-GB" dirty="0"/>
            <a:t>Code Solution (R Studio)</a:t>
          </a:r>
        </a:p>
      </dgm:t>
    </dgm:pt>
    <dgm:pt modelId="{55276545-C2D3-3F4E-A859-4310441A2118}" type="parTrans" cxnId="{4A3CCEB8-9F9D-F147-840B-93FCCE77701B}">
      <dgm:prSet/>
      <dgm:spPr/>
      <dgm:t>
        <a:bodyPr/>
        <a:lstStyle/>
        <a:p>
          <a:endParaRPr lang="en-GB"/>
        </a:p>
      </dgm:t>
    </dgm:pt>
    <dgm:pt modelId="{67BDA89E-40D0-D348-B601-7D7C72DBE09C}" type="sibTrans" cxnId="{4A3CCEB8-9F9D-F147-840B-93FCCE77701B}">
      <dgm:prSet/>
      <dgm:spPr/>
      <dgm:t>
        <a:bodyPr/>
        <a:lstStyle/>
        <a:p>
          <a:endParaRPr lang="en-GB"/>
        </a:p>
      </dgm:t>
    </dgm:pt>
    <dgm:pt modelId="{5384CE90-3D9B-8146-A613-413661B21F3F}">
      <dgm:prSet phldrT="[Text]"/>
      <dgm:spPr/>
      <dgm:t>
        <a:bodyPr/>
        <a:lstStyle/>
        <a:p>
          <a:r>
            <a:rPr lang="en-GB" dirty="0"/>
            <a:t>Explain R Concept(s)</a:t>
          </a:r>
        </a:p>
      </dgm:t>
    </dgm:pt>
    <dgm:pt modelId="{356D6AE8-068C-3B43-A511-C834F351B694}" type="parTrans" cxnId="{E7A36FB8-0FDE-1D4E-9327-21508166A671}">
      <dgm:prSet/>
      <dgm:spPr/>
      <dgm:t>
        <a:bodyPr/>
        <a:lstStyle/>
        <a:p>
          <a:endParaRPr lang="en-GB"/>
        </a:p>
      </dgm:t>
    </dgm:pt>
    <dgm:pt modelId="{2BC4B62A-8225-6644-94B4-53F4ED25600E}" type="sibTrans" cxnId="{E7A36FB8-0FDE-1D4E-9327-21508166A671}">
      <dgm:prSet/>
      <dgm:spPr/>
      <dgm:t>
        <a:bodyPr/>
        <a:lstStyle/>
        <a:p>
          <a:endParaRPr lang="en-GB"/>
        </a:p>
      </dgm:t>
    </dgm:pt>
    <dgm:pt modelId="{938FC0AC-57AA-AA42-A0FE-3676CEC477DA}" type="pres">
      <dgm:prSet presAssocID="{DADE6605-6509-DF4A-8E3B-17EA188F6076}" presName="cycle" presStyleCnt="0">
        <dgm:presLayoutVars>
          <dgm:dir/>
          <dgm:resizeHandles val="exact"/>
        </dgm:presLayoutVars>
      </dgm:prSet>
      <dgm:spPr/>
    </dgm:pt>
    <dgm:pt modelId="{FABDCF11-AFDD-F948-B08A-6796A09CC6AB}" type="pres">
      <dgm:prSet presAssocID="{146076B5-037D-874B-9A5D-8169CB449F8B}" presName="dummy" presStyleCnt="0"/>
      <dgm:spPr/>
    </dgm:pt>
    <dgm:pt modelId="{B24BDDE9-78E7-B44D-8CD4-2CFA7559A513}" type="pres">
      <dgm:prSet presAssocID="{146076B5-037D-874B-9A5D-8169CB449F8B}" presName="node" presStyleLbl="revTx" presStyleIdx="0" presStyleCnt="3">
        <dgm:presLayoutVars>
          <dgm:bulletEnabled val="1"/>
        </dgm:presLayoutVars>
      </dgm:prSet>
      <dgm:spPr/>
    </dgm:pt>
    <dgm:pt modelId="{31790043-72AD-324C-AF62-8B4F494B51A5}" type="pres">
      <dgm:prSet presAssocID="{1859747B-C0C9-8F40-8DAC-C6B04FB92C78}" presName="sibTrans" presStyleLbl="node1" presStyleIdx="0" presStyleCnt="3"/>
      <dgm:spPr/>
    </dgm:pt>
    <dgm:pt modelId="{315B3550-EA4B-E842-9A53-46149C1F891D}" type="pres">
      <dgm:prSet presAssocID="{E8F67149-5E26-6248-AAFE-E743695FD345}" presName="dummy" presStyleCnt="0"/>
      <dgm:spPr/>
    </dgm:pt>
    <dgm:pt modelId="{CABB64D5-B332-5842-BF87-1F1E9F5B8672}" type="pres">
      <dgm:prSet presAssocID="{E8F67149-5E26-6248-AAFE-E743695FD345}" presName="node" presStyleLbl="revTx" presStyleIdx="1" presStyleCnt="3">
        <dgm:presLayoutVars>
          <dgm:bulletEnabled val="1"/>
        </dgm:presLayoutVars>
      </dgm:prSet>
      <dgm:spPr/>
    </dgm:pt>
    <dgm:pt modelId="{68B8D696-0CD0-0647-B364-017E97E9AF77}" type="pres">
      <dgm:prSet presAssocID="{67BDA89E-40D0-D348-B601-7D7C72DBE09C}" presName="sibTrans" presStyleLbl="node1" presStyleIdx="1" presStyleCnt="3"/>
      <dgm:spPr/>
    </dgm:pt>
    <dgm:pt modelId="{EC94615F-30C0-2D41-8285-5FFA7C8722D2}" type="pres">
      <dgm:prSet presAssocID="{5384CE90-3D9B-8146-A613-413661B21F3F}" presName="dummy" presStyleCnt="0"/>
      <dgm:spPr/>
    </dgm:pt>
    <dgm:pt modelId="{2BB93BFB-F570-A542-9DBA-A7262CB869D0}" type="pres">
      <dgm:prSet presAssocID="{5384CE90-3D9B-8146-A613-413661B21F3F}" presName="node" presStyleLbl="revTx" presStyleIdx="2" presStyleCnt="3">
        <dgm:presLayoutVars>
          <dgm:bulletEnabled val="1"/>
        </dgm:presLayoutVars>
      </dgm:prSet>
      <dgm:spPr/>
    </dgm:pt>
    <dgm:pt modelId="{E3AED124-B9BA-284D-ADDF-AEC90AD323FB}" type="pres">
      <dgm:prSet presAssocID="{2BC4B62A-8225-6644-94B4-53F4ED25600E}" presName="sibTrans" presStyleLbl="node1" presStyleIdx="2" presStyleCnt="3"/>
      <dgm:spPr/>
    </dgm:pt>
  </dgm:ptLst>
  <dgm:cxnLst>
    <dgm:cxn modelId="{790ACF0A-D3BD-E24F-B5C0-6984B732BC7C}" type="presOf" srcId="{5384CE90-3D9B-8146-A613-413661B21F3F}" destId="{2BB93BFB-F570-A542-9DBA-A7262CB869D0}" srcOrd="0" destOrd="0" presId="urn:microsoft.com/office/officeart/2005/8/layout/cycle1"/>
    <dgm:cxn modelId="{8C32C430-E304-064E-852D-3791BD903CFF}" type="presOf" srcId="{67BDA89E-40D0-D348-B601-7D7C72DBE09C}" destId="{68B8D696-0CD0-0647-B364-017E97E9AF77}" srcOrd="0" destOrd="0" presId="urn:microsoft.com/office/officeart/2005/8/layout/cycle1"/>
    <dgm:cxn modelId="{4F1AAF99-3BD6-9643-B607-224FBCE2699A}" type="presOf" srcId="{146076B5-037D-874B-9A5D-8169CB449F8B}" destId="{B24BDDE9-78E7-B44D-8CD4-2CFA7559A513}" srcOrd="0" destOrd="0" presId="urn:microsoft.com/office/officeart/2005/8/layout/cycle1"/>
    <dgm:cxn modelId="{6578AFA6-2A14-CB40-BE85-C788AE79A514}" type="presOf" srcId="{DADE6605-6509-DF4A-8E3B-17EA188F6076}" destId="{938FC0AC-57AA-AA42-A0FE-3676CEC477DA}" srcOrd="0" destOrd="0" presId="urn:microsoft.com/office/officeart/2005/8/layout/cycle1"/>
    <dgm:cxn modelId="{DFF82CB0-9E5F-D941-AF92-B65354C6F241}" type="presOf" srcId="{E8F67149-5E26-6248-AAFE-E743695FD345}" destId="{CABB64D5-B332-5842-BF87-1F1E9F5B8672}" srcOrd="0" destOrd="0" presId="urn:microsoft.com/office/officeart/2005/8/layout/cycle1"/>
    <dgm:cxn modelId="{E7A36FB8-0FDE-1D4E-9327-21508166A671}" srcId="{DADE6605-6509-DF4A-8E3B-17EA188F6076}" destId="{5384CE90-3D9B-8146-A613-413661B21F3F}" srcOrd="2" destOrd="0" parTransId="{356D6AE8-068C-3B43-A511-C834F351B694}" sibTransId="{2BC4B62A-8225-6644-94B4-53F4ED25600E}"/>
    <dgm:cxn modelId="{4A3CCEB8-9F9D-F147-840B-93FCCE77701B}" srcId="{DADE6605-6509-DF4A-8E3B-17EA188F6076}" destId="{E8F67149-5E26-6248-AAFE-E743695FD345}" srcOrd="1" destOrd="0" parTransId="{55276545-C2D3-3F4E-A859-4310441A2118}" sibTransId="{67BDA89E-40D0-D348-B601-7D7C72DBE09C}"/>
    <dgm:cxn modelId="{2A35E0DC-3786-344E-BCE9-E6C4BD0FBA7D}" srcId="{DADE6605-6509-DF4A-8E3B-17EA188F6076}" destId="{146076B5-037D-874B-9A5D-8169CB449F8B}" srcOrd="0" destOrd="0" parTransId="{01B36989-CBDC-B74D-8FD6-840A2DA662CF}" sibTransId="{1859747B-C0C9-8F40-8DAC-C6B04FB92C78}"/>
    <dgm:cxn modelId="{E82BF6F0-D211-8045-902F-F82AA284DDE8}" type="presOf" srcId="{1859747B-C0C9-8F40-8DAC-C6B04FB92C78}" destId="{31790043-72AD-324C-AF62-8B4F494B51A5}" srcOrd="0" destOrd="0" presId="urn:microsoft.com/office/officeart/2005/8/layout/cycle1"/>
    <dgm:cxn modelId="{5CC20FF9-59E5-F349-8B4A-1BC58D4225B2}" type="presOf" srcId="{2BC4B62A-8225-6644-94B4-53F4ED25600E}" destId="{E3AED124-B9BA-284D-ADDF-AEC90AD323FB}" srcOrd="0" destOrd="0" presId="urn:microsoft.com/office/officeart/2005/8/layout/cycle1"/>
    <dgm:cxn modelId="{AD1125FE-D26F-2E43-A9B3-C62CF65BFCCA}" type="presParOf" srcId="{938FC0AC-57AA-AA42-A0FE-3676CEC477DA}" destId="{FABDCF11-AFDD-F948-B08A-6796A09CC6AB}" srcOrd="0" destOrd="0" presId="urn:microsoft.com/office/officeart/2005/8/layout/cycle1"/>
    <dgm:cxn modelId="{BD28B5EE-86F7-C643-92DA-5BD38F74610F}" type="presParOf" srcId="{938FC0AC-57AA-AA42-A0FE-3676CEC477DA}" destId="{B24BDDE9-78E7-B44D-8CD4-2CFA7559A513}" srcOrd="1" destOrd="0" presId="urn:microsoft.com/office/officeart/2005/8/layout/cycle1"/>
    <dgm:cxn modelId="{4A148445-2BCE-2B4B-A2FB-1A9C99A37B44}" type="presParOf" srcId="{938FC0AC-57AA-AA42-A0FE-3676CEC477DA}" destId="{31790043-72AD-324C-AF62-8B4F494B51A5}" srcOrd="2" destOrd="0" presId="urn:microsoft.com/office/officeart/2005/8/layout/cycle1"/>
    <dgm:cxn modelId="{39A8151A-9502-7A45-8ECB-D87B18002279}" type="presParOf" srcId="{938FC0AC-57AA-AA42-A0FE-3676CEC477DA}" destId="{315B3550-EA4B-E842-9A53-46149C1F891D}" srcOrd="3" destOrd="0" presId="urn:microsoft.com/office/officeart/2005/8/layout/cycle1"/>
    <dgm:cxn modelId="{B610ECDC-8B44-4145-B79C-76341B4E024D}" type="presParOf" srcId="{938FC0AC-57AA-AA42-A0FE-3676CEC477DA}" destId="{CABB64D5-B332-5842-BF87-1F1E9F5B8672}" srcOrd="4" destOrd="0" presId="urn:microsoft.com/office/officeart/2005/8/layout/cycle1"/>
    <dgm:cxn modelId="{7D52D28F-0BC7-FA42-BC0C-21FEF85B6683}" type="presParOf" srcId="{938FC0AC-57AA-AA42-A0FE-3676CEC477DA}" destId="{68B8D696-0CD0-0647-B364-017E97E9AF77}" srcOrd="5" destOrd="0" presId="urn:microsoft.com/office/officeart/2005/8/layout/cycle1"/>
    <dgm:cxn modelId="{A11AE451-D714-5849-AE00-BB1BAA181486}" type="presParOf" srcId="{938FC0AC-57AA-AA42-A0FE-3676CEC477DA}" destId="{EC94615F-30C0-2D41-8285-5FFA7C8722D2}" srcOrd="6" destOrd="0" presId="urn:microsoft.com/office/officeart/2005/8/layout/cycle1"/>
    <dgm:cxn modelId="{66D7E60F-E7F5-CB4C-B07E-E3C4C0D7AE2B}" type="presParOf" srcId="{938FC0AC-57AA-AA42-A0FE-3676CEC477DA}" destId="{2BB93BFB-F570-A542-9DBA-A7262CB869D0}" srcOrd="7" destOrd="0" presId="urn:microsoft.com/office/officeart/2005/8/layout/cycle1"/>
    <dgm:cxn modelId="{E57CC451-754B-EB46-B72C-5FC9BB14D196}" type="presParOf" srcId="{938FC0AC-57AA-AA42-A0FE-3676CEC477DA}" destId="{E3AED124-B9BA-284D-ADDF-AEC90AD323FB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E0A18A-E06F-5942-839D-E190FAB2D79F}" type="doc">
      <dgm:prSet loTypeId="urn:microsoft.com/office/officeart/2005/8/layout/pyramid1" loCatId="" qsTypeId="urn:microsoft.com/office/officeart/2005/8/quickstyle/simple1" qsCatId="simple" csTypeId="urn:microsoft.com/office/officeart/2005/8/colors/colorful5" csCatId="colorful" phldr="1"/>
      <dgm:spPr/>
    </dgm:pt>
    <dgm:pt modelId="{B7DA923C-74EB-9F41-914E-6926C0D995FC}">
      <dgm:prSet phldrT="[Text]"/>
      <dgm:spPr/>
      <dgm:t>
        <a:bodyPr/>
        <a:lstStyle/>
        <a:p>
          <a:r>
            <a:rPr lang="en-GB"/>
            <a:t>SD</a:t>
          </a:r>
          <a:endParaRPr lang="en-GB" dirty="0"/>
        </a:p>
      </dgm:t>
    </dgm:pt>
    <dgm:pt modelId="{DC362FBE-8A61-8D4D-8A3F-5F8EBC1C326A}" type="parTrans" cxnId="{24404BA7-2AB4-D74E-AC5C-C707038FF6E0}">
      <dgm:prSet/>
      <dgm:spPr/>
      <dgm:t>
        <a:bodyPr/>
        <a:lstStyle/>
        <a:p>
          <a:endParaRPr lang="en-GB"/>
        </a:p>
      </dgm:t>
    </dgm:pt>
    <dgm:pt modelId="{DD99DBCF-DB6B-4A43-8397-7D72B14C5401}" type="sibTrans" cxnId="{24404BA7-2AB4-D74E-AC5C-C707038FF6E0}">
      <dgm:prSet/>
      <dgm:spPr/>
      <dgm:t>
        <a:bodyPr/>
        <a:lstStyle/>
        <a:p>
          <a:endParaRPr lang="en-GB"/>
        </a:p>
      </dgm:t>
    </dgm:pt>
    <dgm:pt modelId="{76F28DDD-4E70-FA4E-A9BA-7A93D8FE858A}">
      <dgm:prSet phldrT="[Text]"/>
      <dgm:spPr/>
      <dgm:t>
        <a:bodyPr/>
        <a:lstStyle/>
        <a:p>
          <a:r>
            <a:rPr lang="en-GB" dirty="0" err="1"/>
            <a:t>tidyverse</a:t>
          </a:r>
          <a:endParaRPr lang="en-GB" dirty="0"/>
        </a:p>
      </dgm:t>
    </dgm:pt>
    <dgm:pt modelId="{532E55C0-9DF7-7348-9743-BE32ED209CA5}" type="parTrans" cxnId="{42F13AD2-A579-BB44-98CE-D4004C054A11}">
      <dgm:prSet/>
      <dgm:spPr/>
      <dgm:t>
        <a:bodyPr/>
        <a:lstStyle/>
        <a:p>
          <a:endParaRPr lang="en-GB"/>
        </a:p>
      </dgm:t>
    </dgm:pt>
    <dgm:pt modelId="{0CD33276-3316-F448-A028-2075EFE6B8F0}" type="sibTrans" cxnId="{42F13AD2-A579-BB44-98CE-D4004C054A11}">
      <dgm:prSet/>
      <dgm:spPr/>
      <dgm:t>
        <a:bodyPr/>
        <a:lstStyle/>
        <a:p>
          <a:endParaRPr lang="en-GB"/>
        </a:p>
      </dgm:t>
    </dgm:pt>
    <dgm:pt modelId="{9C329B98-7DAB-D94F-9547-8393884D8C5C}">
      <dgm:prSet phldrT="[Text]"/>
      <dgm:spPr/>
      <dgm:t>
        <a:bodyPr/>
        <a:lstStyle/>
        <a:p>
          <a:r>
            <a:rPr lang="en-GB"/>
            <a:t>Base </a:t>
          </a:r>
          <a:r>
            <a:rPr lang="en-GB" dirty="0"/>
            <a:t>R</a:t>
          </a:r>
        </a:p>
      </dgm:t>
    </dgm:pt>
    <dgm:pt modelId="{B0B9ED1D-0C95-A948-B436-B71FA1DF1E68}" type="parTrans" cxnId="{5E349A1A-1642-0645-8F7D-7EE750BFC1B3}">
      <dgm:prSet/>
      <dgm:spPr/>
      <dgm:t>
        <a:bodyPr/>
        <a:lstStyle/>
        <a:p>
          <a:endParaRPr lang="en-GB"/>
        </a:p>
      </dgm:t>
    </dgm:pt>
    <dgm:pt modelId="{955D9E2B-246A-824F-BA0D-E1A1017AD0BF}" type="sibTrans" cxnId="{5E349A1A-1642-0645-8F7D-7EE750BFC1B3}">
      <dgm:prSet/>
      <dgm:spPr/>
      <dgm:t>
        <a:bodyPr/>
        <a:lstStyle/>
        <a:p>
          <a:endParaRPr lang="en-GB"/>
        </a:p>
      </dgm:t>
    </dgm:pt>
    <dgm:pt modelId="{8F8EB071-7120-534A-BAA5-267B3C103AB8}" type="pres">
      <dgm:prSet presAssocID="{59E0A18A-E06F-5942-839D-E190FAB2D79F}" presName="Name0" presStyleCnt="0">
        <dgm:presLayoutVars>
          <dgm:dir/>
          <dgm:animLvl val="lvl"/>
          <dgm:resizeHandles val="exact"/>
        </dgm:presLayoutVars>
      </dgm:prSet>
      <dgm:spPr/>
    </dgm:pt>
    <dgm:pt modelId="{7E43DDAD-CD33-F44B-A281-1CD162AAC67D}" type="pres">
      <dgm:prSet presAssocID="{B7DA923C-74EB-9F41-914E-6926C0D995FC}" presName="Name8" presStyleCnt="0"/>
      <dgm:spPr/>
    </dgm:pt>
    <dgm:pt modelId="{1A8EDB4E-C59E-5A40-8DD1-345CE52E3085}" type="pres">
      <dgm:prSet presAssocID="{B7DA923C-74EB-9F41-914E-6926C0D995FC}" presName="level" presStyleLbl="node1" presStyleIdx="0" presStyleCnt="3">
        <dgm:presLayoutVars>
          <dgm:chMax val="1"/>
          <dgm:bulletEnabled val="1"/>
        </dgm:presLayoutVars>
      </dgm:prSet>
      <dgm:spPr/>
    </dgm:pt>
    <dgm:pt modelId="{5DAAB73F-E218-DF43-B532-EC780B660254}" type="pres">
      <dgm:prSet presAssocID="{B7DA923C-74EB-9F41-914E-6926C0D995F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A6AB9D-390A-F84D-98B2-ACE4B8B08DC0}" type="pres">
      <dgm:prSet presAssocID="{76F28DDD-4E70-FA4E-A9BA-7A93D8FE858A}" presName="Name8" presStyleCnt="0"/>
      <dgm:spPr/>
    </dgm:pt>
    <dgm:pt modelId="{7C0027BD-C52B-6340-B245-A40E15DC254A}" type="pres">
      <dgm:prSet presAssocID="{76F28DDD-4E70-FA4E-A9BA-7A93D8FE858A}" presName="level" presStyleLbl="node1" presStyleIdx="1" presStyleCnt="3">
        <dgm:presLayoutVars>
          <dgm:chMax val="1"/>
          <dgm:bulletEnabled val="1"/>
        </dgm:presLayoutVars>
      </dgm:prSet>
      <dgm:spPr/>
    </dgm:pt>
    <dgm:pt modelId="{EE731E52-C095-D64C-80EB-AEA563EA55F8}" type="pres">
      <dgm:prSet presAssocID="{76F28DDD-4E70-FA4E-A9BA-7A93D8FE858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BB1BFE-613A-0144-BD31-77BE6C65CE1A}" type="pres">
      <dgm:prSet presAssocID="{9C329B98-7DAB-D94F-9547-8393884D8C5C}" presName="Name8" presStyleCnt="0"/>
      <dgm:spPr/>
    </dgm:pt>
    <dgm:pt modelId="{666A1EDD-1206-FF46-980A-5DCDCCF4C286}" type="pres">
      <dgm:prSet presAssocID="{9C329B98-7DAB-D94F-9547-8393884D8C5C}" presName="level" presStyleLbl="node1" presStyleIdx="2" presStyleCnt="3">
        <dgm:presLayoutVars>
          <dgm:chMax val="1"/>
          <dgm:bulletEnabled val="1"/>
        </dgm:presLayoutVars>
      </dgm:prSet>
      <dgm:spPr/>
    </dgm:pt>
    <dgm:pt modelId="{843F7E7F-E7B7-9A4E-B035-1658E10EE647}" type="pres">
      <dgm:prSet presAssocID="{9C329B98-7DAB-D94F-9547-8393884D8C5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5E1F02-3549-844D-96C2-2FD1BDA3DF70}" type="presOf" srcId="{9C329B98-7DAB-D94F-9547-8393884D8C5C}" destId="{843F7E7F-E7B7-9A4E-B035-1658E10EE647}" srcOrd="1" destOrd="0" presId="urn:microsoft.com/office/officeart/2005/8/layout/pyramid1"/>
    <dgm:cxn modelId="{5E349A1A-1642-0645-8F7D-7EE750BFC1B3}" srcId="{59E0A18A-E06F-5942-839D-E190FAB2D79F}" destId="{9C329B98-7DAB-D94F-9547-8393884D8C5C}" srcOrd="2" destOrd="0" parTransId="{B0B9ED1D-0C95-A948-B436-B71FA1DF1E68}" sibTransId="{955D9E2B-246A-824F-BA0D-E1A1017AD0BF}"/>
    <dgm:cxn modelId="{9E518B2B-1C87-8A41-9080-9AD59114CF32}" type="presOf" srcId="{76F28DDD-4E70-FA4E-A9BA-7A93D8FE858A}" destId="{EE731E52-C095-D64C-80EB-AEA563EA55F8}" srcOrd="1" destOrd="0" presId="urn:microsoft.com/office/officeart/2005/8/layout/pyramid1"/>
    <dgm:cxn modelId="{CCEA809A-9AA2-8144-8F77-DA1A55077455}" type="presOf" srcId="{9C329B98-7DAB-D94F-9547-8393884D8C5C}" destId="{666A1EDD-1206-FF46-980A-5DCDCCF4C286}" srcOrd="0" destOrd="0" presId="urn:microsoft.com/office/officeart/2005/8/layout/pyramid1"/>
    <dgm:cxn modelId="{D5F4B49D-E6F1-E447-B1AD-7C8AD3E5449A}" type="presOf" srcId="{76F28DDD-4E70-FA4E-A9BA-7A93D8FE858A}" destId="{7C0027BD-C52B-6340-B245-A40E15DC254A}" srcOrd="0" destOrd="0" presId="urn:microsoft.com/office/officeart/2005/8/layout/pyramid1"/>
    <dgm:cxn modelId="{24404BA7-2AB4-D74E-AC5C-C707038FF6E0}" srcId="{59E0A18A-E06F-5942-839D-E190FAB2D79F}" destId="{B7DA923C-74EB-9F41-914E-6926C0D995FC}" srcOrd="0" destOrd="0" parTransId="{DC362FBE-8A61-8D4D-8A3F-5F8EBC1C326A}" sibTransId="{DD99DBCF-DB6B-4A43-8397-7D72B14C5401}"/>
    <dgm:cxn modelId="{1C9CB6B7-B3AD-0E49-B685-CC5CA3DE98D6}" type="presOf" srcId="{B7DA923C-74EB-9F41-914E-6926C0D995FC}" destId="{5DAAB73F-E218-DF43-B532-EC780B660254}" srcOrd="1" destOrd="0" presId="urn:microsoft.com/office/officeart/2005/8/layout/pyramid1"/>
    <dgm:cxn modelId="{42F13AD2-A579-BB44-98CE-D4004C054A11}" srcId="{59E0A18A-E06F-5942-839D-E190FAB2D79F}" destId="{76F28DDD-4E70-FA4E-A9BA-7A93D8FE858A}" srcOrd="1" destOrd="0" parTransId="{532E55C0-9DF7-7348-9743-BE32ED209CA5}" sibTransId="{0CD33276-3316-F448-A028-2075EFE6B8F0}"/>
    <dgm:cxn modelId="{E1E964D8-3C09-0E47-A368-52982ED6778E}" type="presOf" srcId="{59E0A18A-E06F-5942-839D-E190FAB2D79F}" destId="{8F8EB071-7120-534A-BAA5-267B3C103AB8}" srcOrd="0" destOrd="0" presId="urn:microsoft.com/office/officeart/2005/8/layout/pyramid1"/>
    <dgm:cxn modelId="{FAD0AFE8-45DA-674B-A38A-F3218E3DBEF3}" type="presOf" srcId="{B7DA923C-74EB-9F41-914E-6926C0D995FC}" destId="{1A8EDB4E-C59E-5A40-8DD1-345CE52E3085}" srcOrd="0" destOrd="0" presId="urn:microsoft.com/office/officeart/2005/8/layout/pyramid1"/>
    <dgm:cxn modelId="{F9E914DE-AC34-9A43-BE61-E4EA680EA357}" type="presParOf" srcId="{8F8EB071-7120-534A-BAA5-267B3C103AB8}" destId="{7E43DDAD-CD33-F44B-A281-1CD162AAC67D}" srcOrd="0" destOrd="0" presId="urn:microsoft.com/office/officeart/2005/8/layout/pyramid1"/>
    <dgm:cxn modelId="{150AA73A-9336-A44C-BC64-8D7838293B54}" type="presParOf" srcId="{7E43DDAD-CD33-F44B-A281-1CD162AAC67D}" destId="{1A8EDB4E-C59E-5A40-8DD1-345CE52E3085}" srcOrd="0" destOrd="0" presId="urn:microsoft.com/office/officeart/2005/8/layout/pyramid1"/>
    <dgm:cxn modelId="{891D5C4C-7C1A-CF45-80D5-F8A297D2E67F}" type="presParOf" srcId="{7E43DDAD-CD33-F44B-A281-1CD162AAC67D}" destId="{5DAAB73F-E218-DF43-B532-EC780B660254}" srcOrd="1" destOrd="0" presId="urn:microsoft.com/office/officeart/2005/8/layout/pyramid1"/>
    <dgm:cxn modelId="{BFEFD064-6C0B-634D-B3E5-FE0A8CD4EAD7}" type="presParOf" srcId="{8F8EB071-7120-534A-BAA5-267B3C103AB8}" destId="{23A6AB9D-390A-F84D-98B2-ACE4B8B08DC0}" srcOrd="1" destOrd="0" presId="urn:microsoft.com/office/officeart/2005/8/layout/pyramid1"/>
    <dgm:cxn modelId="{D66C94D0-D3DA-7349-840F-0C7AB0F14F59}" type="presParOf" srcId="{23A6AB9D-390A-F84D-98B2-ACE4B8B08DC0}" destId="{7C0027BD-C52B-6340-B245-A40E15DC254A}" srcOrd="0" destOrd="0" presId="urn:microsoft.com/office/officeart/2005/8/layout/pyramid1"/>
    <dgm:cxn modelId="{BBB41474-6D8C-ED43-A13D-817491E552C4}" type="presParOf" srcId="{23A6AB9D-390A-F84D-98B2-ACE4B8B08DC0}" destId="{EE731E52-C095-D64C-80EB-AEA563EA55F8}" srcOrd="1" destOrd="0" presId="urn:microsoft.com/office/officeart/2005/8/layout/pyramid1"/>
    <dgm:cxn modelId="{61E666D0-1A3A-3047-BC0D-951269CB1DE0}" type="presParOf" srcId="{8F8EB071-7120-534A-BAA5-267B3C103AB8}" destId="{B3BB1BFE-613A-0144-BD31-77BE6C65CE1A}" srcOrd="2" destOrd="0" presId="urn:microsoft.com/office/officeart/2005/8/layout/pyramid1"/>
    <dgm:cxn modelId="{4F91A2B0-AEB9-5440-A83C-F8CD2CEB1AB3}" type="presParOf" srcId="{B3BB1BFE-613A-0144-BD31-77BE6C65CE1A}" destId="{666A1EDD-1206-FF46-980A-5DCDCCF4C286}" srcOrd="0" destOrd="0" presId="urn:microsoft.com/office/officeart/2005/8/layout/pyramid1"/>
    <dgm:cxn modelId="{409128B5-8D6C-254D-A692-3ACC070B4078}" type="presParOf" srcId="{B3BB1BFE-613A-0144-BD31-77BE6C65CE1A}" destId="{843F7E7F-E7B7-9A4E-B035-1658E10EE64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BDDE9-78E7-B44D-8CD4-2CFA7559A513}">
      <dsp:nvSpPr>
        <dsp:cNvPr id="0" name=""/>
        <dsp:cNvSpPr/>
      </dsp:nvSpPr>
      <dsp:spPr>
        <a:xfrm>
          <a:off x="4091207" y="350677"/>
          <a:ext cx="1785424" cy="178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Propose a Challenge</a:t>
          </a:r>
        </a:p>
      </dsp:txBody>
      <dsp:txXfrm>
        <a:off x="4091207" y="350677"/>
        <a:ext cx="1785424" cy="1785424"/>
      </dsp:txXfrm>
    </dsp:sp>
    <dsp:sp modelId="{31790043-72AD-324C-AF62-8B4F494B51A5}">
      <dsp:nvSpPr>
        <dsp:cNvPr id="0" name=""/>
        <dsp:cNvSpPr/>
      </dsp:nvSpPr>
      <dsp:spPr>
        <a:xfrm>
          <a:off x="1371483" y="-668"/>
          <a:ext cx="4221888" cy="4221888"/>
        </a:xfrm>
        <a:prstGeom prst="circularArrow">
          <a:avLst>
            <a:gd name="adj1" fmla="val 8246"/>
            <a:gd name="adj2" fmla="val 575949"/>
            <a:gd name="adj3" fmla="val 2964623"/>
            <a:gd name="adj4" fmla="val 51209"/>
            <a:gd name="adj5" fmla="val 962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B64D5-B332-5842-BF87-1F1E9F5B8672}">
      <dsp:nvSpPr>
        <dsp:cNvPr id="0" name=""/>
        <dsp:cNvSpPr/>
      </dsp:nvSpPr>
      <dsp:spPr>
        <a:xfrm>
          <a:off x="2589715" y="2951337"/>
          <a:ext cx="1785424" cy="178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Code Solution (R Studio)</a:t>
          </a:r>
        </a:p>
      </dsp:txBody>
      <dsp:txXfrm>
        <a:off x="2589715" y="2951337"/>
        <a:ext cx="1785424" cy="1785424"/>
      </dsp:txXfrm>
    </dsp:sp>
    <dsp:sp modelId="{68B8D696-0CD0-0647-B364-017E97E9AF77}">
      <dsp:nvSpPr>
        <dsp:cNvPr id="0" name=""/>
        <dsp:cNvSpPr/>
      </dsp:nvSpPr>
      <dsp:spPr>
        <a:xfrm>
          <a:off x="1371483" y="-668"/>
          <a:ext cx="4221888" cy="4221888"/>
        </a:xfrm>
        <a:prstGeom prst="circularArrow">
          <a:avLst>
            <a:gd name="adj1" fmla="val 8246"/>
            <a:gd name="adj2" fmla="val 575949"/>
            <a:gd name="adj3" fmla="val 10172842"/>
            <a:gd name="adj4" fmla="val 7259428"/>
            <a:gd name="adj5" fmla="val 9621"/>
          </a:avLst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93BFB-F570-A542-9DBA-A7262CB869D0}">
      <dsp:nvSpPr>
        <dsp:cNvPr id="0" name=""/>
        <dsp:cNvSpPr/>
      </dsp:nvSpPr>
      <dsp:spPr>
        <a:xfrm>
          <a:off x="1088223" y="350677"/>
          <a:ext cx="1785424" cy="178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Explain R Concept(s)</a:t>
          </a:r>
        </a:p>
      </dsp:txBody>
      <dsp:txXfrm>
        <a:off x="1088223" y="350677"/>
        <a:ext cx="1785424" cy="1785424"/>
      </dsp:txXfrm>
    </dsp:sp>
    <dsp:sp modelId="{E3AED124-B9BA-284D-ADDF-AEC90AD323FB}">
      <dsp:nvSpPr>
        <dsp:cNvPr id="0" name=""/>
        <dsp:cNvSpPr/>
      </dsp:nvSpPr>
      <dsp:spPr>
        <a:xfrm>
          <a:off x="1371483" y="-668"/>
          <a:ext cx="4221888" cy="4221888"/>
        </a:xfrm>
        <a:prstGeom prst="circularArrow">
          <a:avLst>
            <a:gd name="adj1" fmla="val 8246"/>
            <a:gd name="adj2" fmla="val 575949"/>
            <a:gd name="adj3" fmla="val 16857437"/>
            <a:gd name="adj4" fmla="val 14966613"/>
            <a:gd name="adj5" fmla="val 9621"/>
          </a:avLst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EDB4E-C59E-5A40-8DD1-345CE52E3085}">
      <dsp:nvSpPr>
        <dsp:cNvPr id="0" name=""/>
        <dsp:cNvSpPr/>
      </dsp:nvSpPr>
      <dsp:spPr>
        <a:xfrm>
          <a:off x="1916870" y="0"/>
          <a:ext cx="1916870" cy="1483185"/>
        </a:xfrm>
        <a:prstGeom prst="trapezoid">
          <a:avLst>
            <a:gd name="adj" fmla="val 6462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/>
            <a:t>SD</a:t>
          </a:r>
          <a:endParaRPr lang="en-GB" sz="5000" kern="1200" dirty="0"/>
        </a:p>
      </dsp:txBody>
      <dsp:txXfrm>
        <a:off x="1916870" y="0"/>
        <a:ext cx="1916870" cy="1483185"/>
      </dsp:txXfrm>
    </dsp:sp>
    <dsp:sp modelId="{7C0027BD-C52B-6340-B245-A40E15DC254A}">
      <dsp:nvSpPr>
        <dsp:cNvPr id="0" name=""/>
        <dsp:cNvSpPr/>
      </dsp:nvSpPr>
      <dsp:spPr>
        <a:xfrm>
          <a:off x="958435" y="1483185"/>
          <a:ext cx="3833741" cy="1483185"/>
        </a:xfrm>
        <a:prstGeom prst="trapezoid">
          <a:avLst>
            <a:gd name="adj" fmla="val 6462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tidyverse</a:t>
          </a:r>
          <a:endParaRPr lang="en-GB" sz="5000" kern="1200" dirty="0"/>
        </a:p>
      </dsp:txBody>
      <dsp:txXfrm>
        <a:off x="1629340" y="1483185"/>
        <a:ext cx="2491931" cy="1483185"/>
      </dsp:txXfrm>
    </dsp:sp>
    <dsp:sp modelId="{666A1EDD-1206-FF46-980A-5DCDCCF4C286}">
      <dsp:nvSpPr>
        <dsp:cNvPr id="0" name=""/>
        <dsp:cNvSpPr/>
      </dsp:nvSpPr>
      <dsp:spPr>
        <a:xfrm>
          <a:off x="0" y="2966371"/>
          <a:ext cx="5750612" cy="1483185"/>
        </a:xfrm>
        <a:prstGeom prst="trapezoid">
          <a:avLst>
            <a:gd name="adj" fmla="val 6462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/>
            <a:t>Base </a:t>
          </a:r>
          <a:r>
            <a:rPr lang="en-GB" sz="5000" kern="1200" dirty="0"/>
            <a:t>R</a:t>
          </a:r>
        </a:p>
      </dsp:txBody>
      <dsp:txXfrm>
        <a:off x="1006357" y="2966371"/>
        <a:ext cx="3737897" cy="1483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155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Getting Started with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hyperlink" Target="https://github.com/JimDuggan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osit.co/download/rstudio-desktop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94847B2-664A-35E0-B060-99875747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3" y="4037115"/>
            <a:ext cx="7039965" cy="1674705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CBCB5E0-319D-DAB9-ABC0-703DE545C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51" y="301667"/>
            <a:ext cx="9874632" cy="2052374"/>
          </a:xfrm>
          <a:prstGeom prst="rect">
            <a:avLst/>
          </a:prstGeom>
        </p:spPr>
      </p:pic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20" name="Picture 19" descr="A group of people jumping into the water&#10;&#10;Description automatically generated">
            <a:extLst>
              <a:ext uri="{FF2B5EF4-FFF2-40B4-BE49-F238E27FC236}">
                <a16:creationId xmlns:a16="http://schemas.microsoft.com/office/drawing/2014/main" id="{06F3D7AE-6877-61ED-96D3-C777E06DC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923" y="2946160"/>
            <a:ext cx="4528038" cy="3018692"/>
          </a:xfrm>
          <a:prstGeom prst="rect">
            <a:avLst/>
          </a:prstGeom>
        </p:spPr>
      </p:pic>
      <p:pic>
        <p:nvPicPr>
          <p:cNvPr id="22" name="Picture 2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59942CD-C46F-87EA-0AA7-DD8629B8B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03" y="2536811"/>
            <a:ext cx="6811400" cy="15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4A78-A825-3A26-D310-883AD715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A statistics function in R: 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4408F-45C3-5AAB-24F7-87EE762F00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Regression analysis provides a way for predicting an outcome variable from either one input variable (simple regression) or several predictor variables (multiple regression)</a:t>
            </a:r>
          </a:p>
          <a:p>
            <a:r>
              <a:rPr lang="en-US" dirty="0"/>
              <a:t>The process involves generating a model that best describes the data</a:t>
            </a:r>
          </a:p>
          <a:p>
            <a:r>
              <a:rPr lang="en-US" dirty="0"/>
              <a:t>The solution process for simple regression is to search for two parameters (the regression coefficients) that describe the line of best fit, which are </a:t>
            </a:r>
            <a:r>
              <a:rPr lang="el-GR" dirty="0"/>
              <a:t>β</a:t>
            </a:r>
            <a:r>
              <a:rPr lang="en-IE" baseline="-25000" dirty="0"/>
              <a:t>0 </a:t>
            </a:r>
            <a:r>
              <a:rPr lang="el-GR" dirty="0"/>
              <a:t>(</a:t>
            </a:r>
            <a:r>
              <a:rPr lang="en-US" dirty="0"/>
              <a:t>the intercept) and </a:t>
            </a:r>
            <a:r>
              <a:rPr lang="el-GR" dirty="0"/>
              <a:t>β</a:t>
            </a:r>
            <a:r>
              <a:rPr lang="en-IE" baseline="-25000" dirty="0"/>
              <a:t>1 </a:t>
            </a:r>
            <a:r>
              <a:rPr lang="el-GR" dirty="0"/>
              <a:t>(</a:t>
            </a:r>
            <a:r>
              <a:rPr lang="en-US" dirty="0"/>
              <a:t>the slope)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83FCC-1C30-B0C2-0ED3-9A5288E3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E31800-FBB2-3F7A-3335-DBCD7182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320"/>
            <a:ext cx="5593389" cy="43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42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02D9-37D9-F577-2948-584267BD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</a:t>
            </a:r>
            <a:r>
              <a:rPr lang="en-US" dirty="0" err="1"/>
              <a:t>lm</a:t>
            </a:r>
            <a:r>
              <a:rPr lang="en-US" dirty="0"/>
              <a:t>()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4BF2D-98CC-85B0-8774-DF8275BF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F13A98-271A-9A96-6C5A-B4DFD716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21" y="1288683"/>
            <a:ext cx="8520111" cy="48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5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B00CC-EFBD-795B-1989-97057B9E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57F5-9283-DBC4-9C47-44507190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A statistics function in R: Correlation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8921E-FA0C-9C3A-1608-C19D2CB30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correlation coefficient </a:t>
            </a:r>
            <a:r>
              <a:rPr lang="en-US" dirty="0"/>
              <a:t>r is widely used to calculate the strength of the linear relationship between two variables, with −1 ≤ r ≤ 1 (Hoel and Jessen, 1971). </a:t>
            </a:r>
          </a:p>
          <a:p>
            <a:r>
              <a:rPr lang="en-US" dirty="0"/>
              <a:t>If r equals −1 or +1, then all the points on a scatterplot of the two variables will lie on a straight line.</a:t>
            </a:r>
          </a:p>
          <a:p>
            <a:r>
              <a:rPr lang="en-US" dirty="0"/>
              <a:t>the correlation measure can be valuable during the exploratory data analysis </a:t>
            </a:r>
          </a:p>
          <a:p>
            <a:r>
              <a:rPr lang="en-US" dirty="0"/>
              <a:t>In R, the correlation coefficient (the default is Pearson’s method) is calculated between two or more data streams using the function </a:t>
            </a:r>
            <a:r>
              <a:rPr lang="en-US" dirty="0" err="1"/>
              <a:t>cor</a:t>
            </a:r>
            <a:r>
              <a:rPr lang="en-US" dirty="0"/>
              <a:t>().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D25D6-BB88-6221-5BD1-B6A2C039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77BC552E-C61B-2883-CE53-A495DAD1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2" y="4907001"/>
            <a:ext cx="5519299" cy="71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4CBE3-46F1-F0F4-763B-F29AE7B8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009"/>
          <a:stretch/>
        </p:blipFill>
        <p:spPr>
          <a:xfrm>
            <a:off x="6197602" y="1747206"/>
            <a:ext cx="5566739" cy="21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A0D2-63FA-BC8F-B982-405CDFC9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22DE-08C8-B7E6-4E23-EAF7365B3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8140"/>
            <a:ext cx="5384800" cy="4824045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/>
              <a:t>Part I 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Base R</a:t>
            </a:r>
            <a:r>
              <a:rPr lang="en-US" dirty="0"/>
              <a:t>) introduces R, and provides a step-by-step guide to the key features of R:</a:t>
            </a:r>
          </a:p>
          <a:p>
            <a:pPr lvl="1"/>
            <a:r>
              <a:rPr lang="en-US" dirty="0"/>
              <a:t>vectors, matrices, lists, data frames, and </a:t>
            </a:r>
            <a:r>
              <a:rPr lang="en-US" dirty="0" err="1"/>
              <a:t>tibbles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functions — are presented, along with important ideas including environments, functionals, and the S3 object system.</a:t>
            </a:r>
          </a:p>
          <a:p>
            <a:r>
              <a:rPr lang="en-US" b="1" u="sng" dirty="0"/>
              <a:t>Part II </a:t>
            </a:r>
            <a:r>
              <a:rPr lang="en-US" dirty="0"/>
              <a:t>(</a:t>
            </a:r>
            <a:r>
              <a:rPr lang="en-US" dirty="0" err="1">
                <a:solidFill>
                  <a:srgbClr val="0432FF"/>
                </a:solidFill>
              </a:rPr>
              <a:t>tidyverse</a:t>
            </a:r>
            <a:r>
              <a:rPr lang="en-US" dirty="0"/>
              <a:t>), where the main focus is on five packages: ggplot2,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, and </a:t>
            </a:r>
            <a:r>
              <a:rPr lang="en-US" dirty="0" err="1"/>
              <a:t>purrr</a:t>
            </a:r>
            <a:r>
              <a:rPr lang="en-US" dirty="0"/>
              <a:t>.</a:t>
            </a:r>
          </a:p>
          <a:p>
            <a:r>
              <a:rPr lang="en-US" b="1" u="sng" dirty="0"/>
              <a:t>Part III </a:t>
            </a:r>
            <a:r>
              <a:rPr lang="en-US" dirty="0"/>
              <a:t>focuses on a practical example of using R to support an operations research method, </a:t>
            </a:r>
            <a:r>
              <a:rPr lang="en-US" dirty="0">
                <a:solidFill>
                  <a:srgbClr val="0432FF"/>
                </a:solidFill>
              </a:rPr>
              <a:t>system dynamics</a:t>
            </a:r>
            <a:r>
              <a:rPr lang="en-US" dirty="0"/>
              <a:t>. It will include examples from a previous textbook, System Dynamics Modeling with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95678-9D9C-EC34-2B27-57CD4EB0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37D94C-007E-9826-5EBB-7497FD740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424999"/>
              </p:ext>
            </p:extLst>
          </p:nvPr>
        </p:nvGraphicFramePr>
        <p:xfrm>
          <a:off x="6197602" y="1435224"/>
          <a:ext cx="5750612" cy="444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40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B72-AFA8-7947-322F-6AFD9D2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926F-8E03-4F65-90AB-8C1E28795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93187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 </a:t>
            </a:r>
          </a:p>
          <a:p>
            <a:r>
              <a:rPr lang="en-US" dirty="0"/>
              <a:t>Interactive console valuable</a:t>
            </a:r>
          </a:p>
          <a:p>
            <a:r>
              <a:rPr lang="en-US" dirty="0"/>
              <a:t>In R, functions are core</a:t>
            </a:r>
          </a:p>
          <a:p>
            <a:r>
              <a:rPr lang="en-US" dirty="0"/>
              <a:t>Installing CRAN packages is straightforward</a:t>
            </a:r>
          </a:p>
          <a:p>
            <a:r>
              <a:rPr lang="en-US" dirty="0"/>
              <a:t>Two useful stats functions: </a:t>
            </a:r>
            <a:r>
              <a:rPr lang="en-US" dirty="0" err="1"/>
              <a:t>lm</a:t>
            </a:r>
            <a:r>
              <a:rPr lang="en-US" dirty="0"/>
              <a:t>() and </a:t>
            </a:r>
            <a:r>
              <a:rPr lang="en-US" dirty="0" err="1"/>
              <a:t>cor</a:t>
            </a:r>
            <a:r>
              <a:rPr lang="en-US" dirty="0"/>
              <a:t>()</a:t>
            </a:r>
          </a:p>
          <a:p>
            <a:r>
              <a:rPr lang="en-US" dirty="0"/>
              <a:t>Next Challenge: Installing a package</a:t>
            </a:r>
          </a:p>
          <a:p>
            <a:r>
              <a:rPr lang="en-US" dirty="0"/>
              <a:t>Next Topic: </a:t>
            </a:r>
            <a:r>
              <a:rPr lang="en-US" i="1" dirty="0">
                <a:solidFill>
                  <a:srgbClr val="0432FF"/>
                </a:solidFill>
              </a:rPr>
              <a:t>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28419-46B4-C2DE-4342-E624F8D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group of people jumping into the water&#10;&#10;Description automatically generated">
            <a:extLst>
              <a:ext uri="{FF2B5EF4-FFF2-40B4-BE49-F238E27FC236}">
                <a16:creationId xmlns:a16="http://schemas.microsoft.com/office/drawing/2014/main" id="{67B9DDA7-B2D8-C97D-B5E0-CF0784FD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982" y="2061092"/>
            <a:ext cx="5006114" cy="33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6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620B-F782-C52A-2B71-7DC74BB3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58D3-2716-DD12-BCC3-DDE5EAA1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package nycflights13</a:t>
            </a:r>
          </a:p>
          <a:p>
            <a:r>
              <a:rPr lang="en-US" dirty="0"/>
              <a:t>Explore the variable flights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summary() </a:t>
            </a:r>
            <a:r>
              <a:rPr lang="en-US" dirty="0"/>
              <a:t>to gain some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1A677-5BAB-144A-98DE-42919B61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6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 and Python),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  <a:p>
            <a:r>
              <a:rPr lang="en-US" dirty="0"/>
              <a:t>GitHub link: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https://github.com/JimDuggan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414" y="3992734"/>
            <a:ext cx="3956140" cy="2234986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433" y="274638"/>
            <a:ext cx="1180552" cy="1136212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4AB00261-D1FF-A8EB-C331-2626F284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9" y="104525"/>
            <a:ext cx="3317631" cy="1252715"/>
          </a:xfrm>
          <a:prstGeom prst="rect">
            <a:avLst/>
          </a:prstGeom>
        </p:spPr>
      </p:pic>
      <p:pic>
        <p:nvPicPr>
          <p:cNvPr id="11" name="Picture 10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F24AFA95-A70A-46A9-B8B4-DB76FBB71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867" y="1809481"/>
            <a:ext cx="1364540" cy="2053701"/>
          </a:xfrm>
          <a:prstGeom prst="rect">
            <a:avLst/>
          </a:prstGeom>
        </p:spPr>
      </p:pic>
      <p:pic>
        <p:nvPicPr>
          <p:cNvPr id="12" name="Picture 11" descr="CoverImage.tiff">
            <a:extLst>
              <a:ext uri="{FF2B5EF4-FFF2-40B4-BE49-F238E27FC236}">
                <a16:creationId xmlns:a16="http://schemas.microsoft.com/office/drawing/2014/main" id="{CDB214F1-3049-E4E8-541F-B40C51F6F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72" y="1838972"/>
            <a:ext cx="1364540" cy="20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393C-B44F-677B-5A1F-72DD8A8D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C6385-E1BA-58ED-DE42-DCF779A3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47BC8B-4DCA-E554-364B-0BC8C8206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671179"/>
              </p:ext>
            </p:extLst>
          </p:nvPr>
        </p:nvGraphicFramePr>
        <p:xfrm>
          <a:off x="-217214" y="1417638"/>
          <a:ext cx="6964855" cy="473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73FE1F-AD4A-C7F0-8CF6-B151FCF0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467" y="4123081"/>
            <a:ext cx="4979933" cy="2210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85D26-E808-004C-D7BC-0E52225F7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3896" y="1785522"/>
            <a:ext cx="5410200" cy="23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26B1-8310-AFF8-06AC-5199091C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Choice of Integrated Development Environment (IDE)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D00B1-EC45-2743-7AD3-09106EBD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9ACBE8-1302-36DF-59AC-1F659727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39" y="3034389"/>
            <a:ext cx="4454769" cy="144205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BE13DF-23ED-A9A0-36AA-0C7A9B69FDB4}"/>
              </a:ext>
            </a:extLst>
          </p:cNvPr>
          <p:cNvSpPr/>
          <p:nvPr/>
        </p:nvSpPr>
        <p:spPr>
          <a:xfrm>
            <a:off x="173016" y="2463080"/>
            <a:ext cx="5521570" cy="2221523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276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C6A89-47E5-DF3B-3800-D55EF067B4CA}"/>
              </a:ext>
            </a:extLst>
          </p:cNvPr>
          <p:cNvSpPr txBox="1"/>
          <p:nvPr/>
        </p:nvSpPr>
        <p:spPr>
          <a:xfrm>
            <a:off x="1682462" y="2564069"/>
            <a:ext cx="1964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https://posit.cloud</a:t>
            </a:r>
            <a:r>
              <a:rPr lang="en-US" dirty="0"/>
              <a:t> 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0138014-3815-2698-C9CB-25DB310B6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83" y="2474573"/>
            <a:ext cx="3610708" cy="936740"/>
          </a:xfrm>
          <a:prstGeom prst="rect">
            <a:avLst/>
          </a:prstGeom>
        </p:spPr>
      </p:pic>
      <p:pic>
        <p:nvPicPr>
          <p:cNvPr id="8" name="Picture 7" descr="A screenshot of a facebook page&#10;&#10;Description automatically generated">
            <a:extLst>
              <a:ext uri="{FF2B5EF4-FFF2-40B4-BE49-F238E27FC236}">
                <a16:creationId xmlns:a16="http://schemas.microsoft.com/office/drawing/2014/main" id="{32736161-F208-6B83-973A-F576B1FD3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786" y="3527366"/>
            <a:ext cx="5066501" cy="9367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DDA706-AFF9-A4C2-98D0-BE450C4FE06C}"/>
              </a:ext>
            </a:extLst>
          </p:cNvPr>
          <p:cNvSpPr/>
          <p:nvPr/>
        </p:nvSpPr>
        <p:spPr>
          <a:xfrm>
            <a:off x="6497414" y="2385849"/>
            <a:ext cx="5521570" cy="246417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276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5D2B0C-80F8-8798-1933-C7AEA4C6D9ED}"/>
              </a:ext>
            </a:extLst>
          </p:cNvPr>
          <p:cNvSpPr txBox="1"/>
          <p:nvPr/>
        </p:nvSpPr>
        <p:spPr>
          <a:xfrm>
            <a:off x="7200394" y="4464106"/>
            <a:ext cx="6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https://posit.co/download/rstudio-desktop/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46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FD8B-93FC-167E-7FB2-E7E8741B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1 - Aims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E42B1-4D76-4589-D029-3A19375EB6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Demonstrate the value of using the console to rapidly create variables, perform simple operations, and display the result</a:t>
            </a:r>
          </a:p>
          <a:p>
            <a:r>
              <a:rPr lang="en-US" dirty="0"/>
              <a:t>Show how to call functions</a:t>
            </a:r>
          </a:p>
          <a:p>
            <a:r>
              <a:rPr lang="en-US" dirty="0"/>
              <a:t>Comprehensive R Archive Network (CRAN)</a:t>
            </a:r>
          </a:p>
          <a:p>
            <a:r>
              <a:rPr lang="en-US" dirty="0"/>
              <a:t>Introduce two statistical R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11CFC-B1F0-9009-E134-9C281963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45F18-E10C-67AE-86F4-2B8D24D0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49" y="1743964"/>
            <a:ext cx="5635646" cy="38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3221-FDB7-8EB0-44A6-9E8B4A31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69DCD-E5E4-40DE-4675-471D38F0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8821"/>
            <a:ext cx="10972800" cy="15844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attractive feature of R is that it provides a console to support interactive programming, where the user can easily declare and manipulate variables.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DB19E-FE32-FA51-BF4A-55546AF6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52408-8EDC-D44F-861C-88BB532F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83" y="3104438"/>
            <a:ext cx="8957115" cy="32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9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3D7D-B68F-D167-BBD9-B4F783D4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functions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6AE6-0A6A-3640-AF60-119FC1A97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573" y="1296554"/>
            <a:ext cx="5384800" cy="4673322"/>
          </a:xfrm>
        </p:spPr>
        <p:txBody>
          <a:bodyPr>
            <a:normAutofit fontScale="92500"/>
          </a:bodyPr>
          <a:lstStyle/>
          <a:p>
            <a:r>
              <a:rPr lang="en-US" dirty="0"/>
              <a:t>Functions are central to programming in R</a:t>
            </a:r>
          </a:p>
          <a:p>
            <a:r>
              <a:rPr lang="en-US" dirty="0"/>
              <a:t>There are two kinds of functions: </a:t>
            </a:r>
          </a:p>
          <a:p>
            <a:pPr lvl="1"/>
            <a:r>
              <a:rPr lang="en-US" dirty="0"/>
              <a:t>those available within base R</a:t>
            </a:r>
            <a:r>
              <a:rPr lang="en-US" baseline="30000" dirty="0"/>
              <a:t>*</a:t>
            </a:r>
            <a:r>
              <a:rPr lang="en-US" dirty="0"/>
              <a:t>, and other libraries; and</a:t>
            </a:r>
          </a:p>
          <a:p>
            <a:pPr lvl="1"/>
            <a:r>
              <a:rPr lang="en-US" dirty="0"/>
              <a:t>functions written by programmers for their own use. </a:t>
            </a:r>
          </a:p>
          <a:p>
            <a:pPr lvl="1"/>
            <a:r>
              <a:rPr lang="en-US" dirty="0"/>
              <a:t>All functions take a set of arguments as input, and then return a result. </a:t>
            </a:r>
          </a:p>
          <a:p>
            <a:pPr lvl="1"/>
            <a:r>
              <a:rPr lang="en-US" dirty="0"/>
              <a:t>Results from functions are then assigned to variables using the assignment operator </a:t>
            </a:r>
            <a:r>
              <a:rPr lang="en-US" dirty="0">
                <a:solidFill>
                  <a:srgbClr val="0432FF"/>
                </a:solidFill>
              </a:rPr>
              <a:t>&lt;-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972B8-E4D2-A6FE-4BDB-0D562E85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EED36-5799-4E33-5DA1-DA2594280AD1}"/>
              </a:ext>
            </a:extLst>
          </p:cNvPr>
          <p:cNvSpPr txBox="1"/>
          <p:nvPr/>
        </p:nvSpPr>
        <p:spPr>
          <a:xfrm>
            <a:off x="96346" y="6118174"/>
            <a:ext cx="6101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baseline="30000" dirty="0"/>
              <a:t>*</a:t>
            </a:r>
            <a:r>
              <a:rPr lang="en-US" sz="1600" i="1" dirty="0"/>
              <a:t>The term base R is used to describe the core version of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D4B9-6B98-FF13-CBD2-6C133574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11"/>
          <a:stretch/>
        </p:blipFill>
        <p:spPr>
          <a:xfrm>
            <a:off x="6343449" y="1296554"/>
            <a:ext cx="4876404" cy="1970331"/>
          </a:xfrm>
          <a:prstGeom prst="rect">
            <a:avLst/>
          </a:prstGeom>
        </p:spPr>
      </p:pic>
      <p:pic>
        <p:nvPicPr>
          <p:cNvPr id="13" name="Picture 12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B33DB010-3489-8E8B-9BBF-00B99CCB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376"/>
          <a:stretch/>
        </p:blipFill>
        <p:spPr>
          <a:xfrm>
            <a:off x="6352629" y="3455741"/>
            <a:ext cx="4878440" cy="1936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A4340-0918-A1FD-7CB6-492B19CDF3B2}"/>
              </a:ext>
            </a:extLst>
          </p:cNvPr>
          <p:cNvSpPr txBox="1"/>
          <p:nvPr/>
        </p:nvSpPr>
        <p:spPr>
          <a:xfrm>
            <a:off x="5839373" y="5677488"/>
            <a:ext cx="5380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The R function c() is used to create an atomic vector that can store one or more values</a:t>
            </a:r>
          </a:p>
        </p:txBody>
      </p:sp>
    </p:spTree>
    <p:extLst>
      <p:ext uri="{BB962C8B-B14F-4D97-AF65-F5344CB8AC3E}">
        <p14:creationId xmlns:p14="http://schemas.microsoft.com/office/powerpoint/2010/main" val="93029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8795-FC65-F23E-C29D-D5D9A513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5F0FB-9DDD-7069-C76A-3D0A88FD9C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valuable feature of R is the ease with which new packages can be added, via CRAN. </a:t>
            </a:r>
          </a:p>
          <a:p>
            <a:r>
              <a:rPr lang="en-US" dirty="0"/>
              <a:t>Packages contain data and functions, and can be installed using the function </a:t>
            </a: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(), </a:t>
            </a:r>
            <a:r>
              <a:rPr lang="en-US" dirty="0"/>
              <a:t>or by highlighting the “Tools&gt;Install Packages” option in RStudio. </a:t>
            </a:r>
          </a:p>
          <a:p>
            <a:r>
              <a:rPr lang="en-US" dirty="0"/>
              <a:t>Here we install the data package aimsir17, which contains Irish weather and energy grid data from 2017.</a:t>
            </a:r>
          </a:p>
          <a:p>
            <a:r>
              <a:rPr lang="en-US" dirty="0"/>
              <a:t>To load the package, we call the function library() with the package name as an argument.</a:t>
            </a:r>
          </a:p>
          <a:p>
            <a:r>
              <a:rPr lang="en-US" dirty="0"/>
              <a:t>The function head() displays the first six records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16D63-9992-3080-A029-AE1C0C7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8FF01-FA75-ED1E-0920-36910FF2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452" y="1951892"/>
            <a:ext cx="5853796" cy="35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29922</TotalTime>
  <Words>813</Words>
  <Application>Microsoft Macintosh PowerPoint</Application>
  <PresentationFormat>Widescreen</PresentationFormat>
  <Paragraphs>92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Instructor –Jim Duggan</vt:lpstr>
      <vt:lpstr>The R Project for Statistical Computing</vt:lpstr>
      <vt:lpstr>Overall Approach</vt:lpstr>
      <vt:lpstr>Choice of Integrated Development Environment (IDE)</vt:lpstr>
      <vt:lpstr>Chapter 1 - Aims</vt:lpstr>
      <vt:lpstr>Interactive programming</vt:lpstr>
      <vt:lpstr>Calling functions in R</vt:lpstr>
      <vt:lpstr>Installing Packages</vt:lpstr>
      <vt:lpstr>(1) A statistics function in R: linear regression</vt:lpstr>
      <vt:lpstr>Calling the lm() function</vt:lpstr>
      <vt:lpstr>(2) A statistics function in R: Correlation</vt:lpstr>
      <vt:lpstr>Course Structure</vt:lpstr>
      <vt:lpstr>Recap</vt:lpstr>
      <vt:lpstr>Challenge 1.1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480</cp:revision>
  <cp:lastPrinted>2020-11-24T11:26:30Z</cp:lastPrinted>
  <dcterms:created xsi:type="dcterms:W3CDTF">2016-06-27T07:49:28Z</dcterms:created>
  <dcterms:modified xsi:type="dcterms:W3CDTF">2024-11-03T15:25:10Z</dcterms:modified>
</cp:coreProperties>
</file>